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2" r:id="rId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AB9"/>
    <a:srgbClr val="3E2F12"/>
    <a:srgbClr val="745922"/>
    <a:srgbClr val="B41818"/>
    <a:srgbClr val="7D80FF"/>
    <a:srgbClr val="E83320"/>
    <a:srgbClr val="906F2B"/>
    <a:srgbClr val="000000"/>
    <a:srgbClr val="4545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5D3FCC-8817-05EC-738D-A3C757A5BC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3C767EA-1610-CBDC-1710-DB532ADF0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9D63792-03B1-CB42-B0D8-1CA924931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B9AFA-9702-479E-AEB9-E1D3C594B62D}" type="datetimeFigureOut">
              <a:rPr kumimoji="1" lang="ja-JP" altLang="en-US" smtClean="0"/>
              <a:t>2023/4/17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B638A85-7CA6-D3B9-9D1E-78629FD28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32B2DA0-AA8C-772E-5C13-B0F1F569A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E3B76-71E6-4060-A758-6CB642A1D7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8572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22AAD3-F037-6882-05B2-B3E3123B6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25881A6-2311-A692-F3C5-64A7CF8EF3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964E756-434B-D20F-0F31-EFE43B6D8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B9AFA-9702-479E-AEB9-E1D3C594B62D}" type="datetimeFigureOut">
              <a:rPr kumimoji="1" lang="ja-JP" altLang="en-US" smtClean="0"/>
              <a:t>2023/4/17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E38ACD3-6960-9CB8-E4AD-50968B696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1284276-FFCD-9CF0-CDA9-E9053355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E3B76-71E6-4060-A758-6CB642A1D7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2574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AB06D771-D607-2B74-DB7C-5A0753EA8C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03199F2-C0BC-9946-B2BE-20F2431E31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0BE19B1-6009-9092-5394-28CD824AB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B9AFA-9702-479E-AEB9-E1D3C594B62D}" type="datetimeFigureOut">
              <a:rPr kumimoji="1" lang="ja-JP" altLang="en-US" smtClean="0"/>
              <a:t>2023/4/17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98A86B7-1EC4-5157-6706-1452D136B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FA968D2-C9E5-9EEC-1DBE-7B09C2FBE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E3B76-71E6-4060-A758-6CB642A1D7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2881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08C891-8F33-B34F-C185-C6A03126A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B0FA3D1-5F61-20F9-B48E-AF1FC0385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EE58630-87B9-0AAD-D940-D817CABA0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B9AFA-9702-479E-AEB9-E1D3C594B62D}" type="datetimeFigureOut">
              <a:rPr kumimoji="1" lang="ja-JP" altLang="en-US" smtClean="0"/>
              <a:t>2023/4/17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60D458B-5863-3439-6EED-95FE1C192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898B78C-3DF3-31CD-D9E5-09168FEA6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E3B76-71E6-4060-A758-6CB642A1D7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9507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232CFD-A0CB-A258-292E-E062F28E6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134567E-C95F-572D-3B56-8F41E219D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4AA5D1-41C6-F5E7-BA05-F5587F6D3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B9AFA-9702-479E-AEB9-E1D3C594B62D}" type="datetimeFigureOut">
              <a:rPr kumimoji="1" lang="ja-JP" altLang="en-US" smtClean="0"/>
              <a:t>2023/4/17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B7D3F17-BF88-D984-8B92-632B8E46E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2212B85-DEB0-31B5-CA2E-CD22124F5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E3B76-71E6-4060-A758-6CB642A1D7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787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654073-BE99-DC34-DE7A-3E56EA41E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B9018F8-1A2D-42ED-88EB-73EB3942A3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33C5C8C-8699-AE51-BF13-9BA9021FD4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AC09A83-9425-AD1C-3992-3F7E2E609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B9AFA-9702-479E-AEB9-E1D3C594B62D}" type="datetimeFigureOut">
              <a:rPr kumimoji="1" lang="ja-JP" altLang="en-US" smtClean="0"/>
              <a:t>2023/4/17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EAB763-8622-5AF2-3377-397EDFFAC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D8B919F-F8BE-D0D8-2F44-D3CD8D876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E3B76-71E6-4060-A758-6CB642A1D7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2049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6F116C-CD20-0CD6-F630-241314701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F1BDD30-D0D3-C5BE-CF0A-0F9A3187D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03090AD-51F3-8658-B8C8-0B11B38520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DAE74B5-780F-3F0C-6F6F-9B68BFE2C1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0497161E-897C-6188-4833-E1E3734B04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D982563-9A3C-40B5-4276-1EA52ED69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B9AFA-9702-479E-AEB9-E1D3C594B62D}" type="datetimeFigureOut">
              <a:rPr kumimoji="1" lang="ja-JP" altLang="en-US" smtClean="0"/>
              <a:t>2023/4/17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F46A4B2-30A5-7BC1-3D88-13C0CA522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9379E34-CF09-1D69-76C5-FC95653F8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E3B76-71E6-4060-A758-6CB642A1D7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1255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3C0ACD-04B0-9EBB-36D5-0835607A5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AE96616-5EE6-F285-5974-D13A659C6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B9AFA-9702-479E-AEB9-E1D3C594B62D}" type="datetimeFigureOut">
              <a:rPr kumimoji="1" lang="ja-JP" altLang="en-US" smtClean="0"/>
              <a:t>2023/4/17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5DD79AE-3744-D742-9175-2EDA969AB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355AFBA-A40F-C7FE-E883-2E69A3529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E3B76-71E6-4060-A758-6CB642A1D7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1248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6AA3EB2-870D-E61E-BC51-31A9F12C0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B9AFA-9702-479E-AEB9-E1D3C594B62D}" type="datetimeFigureOut">
              <a:rPr kumimoji="1" lang="ja-JP" altLang="en-US" smtClean="0"/>
              <a:t>2023/4/17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426D3D8-02F4-5D06-0F17-F462E3E41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DBC9749-D436-08AD-E8A8-44C71DFB8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E3B76-71E6-4060-A758-6CB642A1D7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5606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EA55B1-BD05-6E25-6396-23F02623E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A95704B-DC9A-26C5-7C22-5CDD74E8A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5CC29B3-3DD6-8327-28D5-27E260E08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9D647E7-8FAC-52B4-E57C-D34CD8517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B9AFA-9702-479E-AEB9-E1D3C594B62D}" type="datetimeFigureOut">
              <a:rPr kumimoji="1" lang="ja-JP" altLang="en-US" smtClean="0"/>
              <a:t>2023/4/17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57BBCE8-BB8C-2F58-4067-421894FCD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CCC31EE-C463-B9DD-BEC2-E5DFA516D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E3B76-71E6-4060-A758-6CB642A1D7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3640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C28403-77BD-28E1-C393-376FD2E15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08578DA-682D-BEA0-8254-FCD37E53B2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110C2A8-FF40-BD0D-170F-AB51B4CB5D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5163A5A-E7B7-0EEB-DAA1-59FF1AA62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B9AFA-9702-479E-AEB9-E1D3C594B62D}" type="datetimeFigureOut">
              <a:rPr kumimoji="1" lang="ja-JP" altLang="en-US" smtClean="0"/>
              <a:t>2023/4/17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8C379DF-FBC8-447A-1646-7B82D27F6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20A62C4-9B08-7713-5DEF-D0288C437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E3B76-71E6-4060-A758-6CB642A1D7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814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83227DE1-D95E-75B1-52EB-572FA86D1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0FC5D2B-F29C-8C58-ABBC-4FC8EF5E0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79216C7-FA44-EE80-A5AB-F88DD7745D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B9AFA-9702-479E-AEB9-E1D3C594B62D}" type="datetimeFigureOut">
              <a:rPr kumimoji="1" lang="ja-JP" altLang="en-US" smtClean="0"/>
              <a:t>2023/4/17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DA79454-42C3-7763-3AEF-1F622CABBB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A71C95C-0EED-C5BB-A2B5-0871C58CD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E3B76-71E6-4060-A758-6CB642A1D7A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7" name="図 6" descr="図形, 四角形&#10;&#10;自動的に生成された説明">
            <a:extLst>
              <a:ext uri="{FF2B5EF4-FFF2-40B4-BE49-F238E27FC236}">
                <a16:creationId xmlns:a16="http://schemas.microsoft.com/office/drawing/2014/main" id="{049F6832-661E-A453-E827-1603752DD5A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43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テキスト&#10;&#10;中程度の精度で自動的に生成された説明">
            <a:extLst>
              <a:ext uri="{FF2B5EF4-FFF2-40B4-BE49-F238E27FC236}">
                <a16:creationId xmlns:a16="http://schemas.microsoft.com/office/drawing/2014/main" id="{9890FCEA-DA4E-A360-6BAE-167F73678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699" y="564815"/>
            <a:ext cx="8345801" cy="2934369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D76F670-51C8-6BBE-7A3B-2BD1950418BD}"/>
              </a:ext>
            </a:extLst>
          </p:cNvPr>
          <p:cNvSpPr txBox="1"/>
          <p:nvPr/>
        </p:nvSpPr>
        <p:spPr>
          <a:xfrm>
            <a:off x="4636305" y="3819736"/>
            <a:ext cx="29193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4000" dirty="0">
                <a:solidFill>
                  <a:srgbClr val="3E2F12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</a:rPr>
              <a:t>自己</a:t>
            </a:r>
            <a:r>
              <a:rPr lang="en-US" altLang="ja-JP" sz="4000" dirty="0">
                <a:solidFill>
                  <a:srgbClr val="3E2F12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</a:rPr>
              <a:t>PR</a:t>
            </a:r>
            <a:r>
              <a:rPr lang="ja-JP" altLang="en-US" sz="4000" dirty="0">
                <a:solidFill>
                  <a:srgbClr val="3E2F12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</a:rPr>
              <a:t>資料</a:t>
            </a:r>
            <a:endParaRPr kumimoji="1" lang="ja-JP" altLang="en-US" sz="4000" dirty="0">
              <a:solidFill>
                <a:srgbClr val="3E2F12"/>
              </a:solidFill>
              <a:latin typeface="源ノ角ゴシック Medium" panose="020B0600000000000000" pitchFamily="34" charset="-128"/>
              <a:ea typeface="源ノ角ゴシック Medium" panose="020B0600000000000000" pitchFamily="34" charset="-128"/>
              <a:cs typeface="いろはマル Light" panose="020B0003020203020207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C8CDAA5-2749-1B32-BB20-422A9B0F3F47}"/>
              </a:ext>
            </a:extLst>
          </p:cNvPr>
          <p:cNvSpPr txBox="1"/>
          <p:nvPr/>
        </p:nvSpPr>
        <p:spPr>
          <a:xfrm>
            <a:off x="7565158" y="6263947"/>
            <a:ext cx="437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源ノ角ゴシック Medium" panose="020B0600000000000000" pitchFamily="34" charset="-128"/>
                <a:ea typeface="源ノ角ゴシック Medium" panose="020B0600000000000000" pitchFamily="34" charset="-128"/>
                <a:cs typeface="いろはマル Light" panose="020B0003020203020207" pitchFamily="50" charset="-128"/>
              </a:rPr>
              <a:t>資料作成、発表：</a:t>
            </a:r>
            <a:r>
              <a:rPr lang="en-US" altLang="ja-JP" dirty="0">
                <a:latin typeface="源ノ角ゴシック Medium" panose="020B0600000000000000" pitchFamily="34" charset="-128"/>
                <a:ea typeface="源ノ角ゴシック Medium" panose="020B0600000000000000" pitchFamily="34" charset="-128"/>
              </a:rPr>
              <a:t>S24000957</a:t>
            </a:r>
            <a:r>
              <a:rPr lang="ja-JP" altLang="en-US" dirty="0"/>
              <a:t>　</a:t>
            </a:r>
            <a:r>
              <a:rPr lang="ja-JP" altLang="en-US" dirty="0">
                <a:latin typeface="源ノ角ゴシック Medium" panose="020B0600000000000000" pitchFamily="34" charset="-128"/>
                <a:ea typeface="源ノ角ゴシック Medium" panose="020B0600000000000000" pitchFamily="34" charset="-128"/>
              </a:rPr>
              <a:t>春口拓人</a:t>
            </a:r>
            <a:endParaRPr kumimoji="1" lang="ja-JP" altLang="en-US" dirty="0">
              <a:latin typeface="源ノ角ゴシック Medium" panose="020B0600000000000000" pitchFamily="34" charset="-128"/>
              <a:ea typeface="源ノ角ゴシック Medium" panose="020B0600000000000000" pitchFamily="34" charset="-128"/>
              <a:cs typeface="いろはマル Light" panose="020B0003020203020207" pitchFamily="50" charset="-128"/>
            </a:endParaRPr>
          </a:p>
        </p:txBody>
      </p:sp>
      <p:pic>
        <p:nvPicPr>
          <p:cNvPr id="11" name="図 10" descr="矢印&#10;&#10;低い精度で自動的に生成された説明">
            <a:extLst>
              <a:ext uri="{FF2B5EF4-FFF2-40B4-BE49-F238E27FC236}">
                <a16:creationId xmlns:a16="http://schemas.microsoft.com/office/drawing/2014/main" id="{B3305331-E6E7-8568-D0DA-D6CD1BEB5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16032">
            <a:off x="833404" y="931728"/>
            <a:ext cx="951855" cy="951855"/>
          </a:xfrm>
          <a:prstGeom prst="rect">
            <a:avLst/>
          </a:prstGeom>
        </p:spPr>
      </p:pic>
      <p:pic>
        <p:nvPicPr>
          <p:cNvPr id="13" name="図 12" descr="図形, 矢印&#10;&#10;自動的に生成された説明">
            <a:extLst>
              <a:ext uri="{FF2B5EF4-FFF2-40B4-BE49-F238E27FC236}">
                <a16:creationId xmlns:a16="http://schemas.microsoft.com/office/drawing/2014/main" id="{2F89A39A-24AA-35FF-B9F9-B420E51091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59164">
            <a:off x="1762155" y="4380691"/>
            <a:ext cx="907388" cy="907388"/>
          </a:xfrm>
          <a:prstGeom prst="rect">
            <a:avLst/>
          </a:prstGeom>
        </p:spPr>
      </p:pic>
      <p:pic>
        <p:nvPicPr>
          <p:cNvPr id="15" name="図 14" descr="図形&#10;&#10;中程度の精度で自動的に生成された説明">
            <a:extLst>
              <a:ext uri="{FF2B5EF4-FFF2-40B4-BE49-F238E27FC236}">
                <a16:creationId xmlns:a16="http://schemas.microsoft.com/office/drawing/2014/main" id="{7EC20FE9-CC57-3178-97F7-4A987B119F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813" flipH="1">
            <a:off x="10708542" y="2951715"/>
            <a:ext cx="763734" cy="805988"/>
          </a:xfrm>
          <a:prstGeom prst="rect">
            <a:avLst/>
          </a:prstGeom>
        </p:spPr>
      </p:pic>
      <p:pic>
        <p:nvPicPr>
          <p:cNvPr id="17" name="図 16" descr="アイコン が含まれている画像&#10;&#10;自動的に生成された説明">
            <a:extLst>
              <a:ext uri="{FF2B5EF4-FFF2-40B4-BE49-F238E27FC236}">
                <a16:creationId xmlns:a16="http://schemas.microsoft.com/office/drawing/2014/main" id="{B5A2B514-22B9-6623-39F8-0B77D6ED1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1156">
            <a:off x="3271803" y="4069565"/>
            <a:ext cx="736319" cy="736319"/>
          </a:xfrm>
          <a:prstGeom prst="rect">
            <a:avLst/>
          </a:prstGeom>
        </p:spPr>
      </p:pic>
      <p:pic>
        <p:nvPicPr>
          <p:cNvPr id="21" name="図 20" descr="図形, 矢印&#10;&#10;自動的に生成された説明">
            <a:extLst>
              <a:ext uri="{FF2B5EF4-FFF2-40B4-BE49-F238E27FC236}">
                <a16:creationId xmlns:a16="http://schemas.microsoft.com/office/drawing/2014/main" id="{5B82BA5D-B9F4-A496-DF2D-6F7260B4F0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51079" y="4921630"/>
            <a:ext cx="979105" cy="930055"/>
          </a:xfrm>
          <a:prstGeom prst="rect">
            <a:avLst/>
          </a:prstGeom>
        </p:spPr>
      </p:pic>
      <p:pic>
        <p:nvPicPr>
          <p:cNvPr id="23" name="図 22" descr="図形, 矢印&#10;&#10;自動的に生成された説明">
            <a:extLst>
              <a:ext uri="{FF2B5EF4-FFF2-40B4-BE49-F238E27FC236}">
                <a16:creationId xmlns:a16="http://schemas.microsoft.com/office/drawing/2014/main" id="{6D01DEE7-5E87-3431-0193-FE3788A846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763" y="282264"/>
            <a:ext cx="599603" cy="599603"/>
          </a:xfrm>
          <a:prstGeom prst="rect">
            <a:avLst/>
          </a:prstGeom>
        </p:spPr>
      </p:pic>
      <p:pic>
        <p:nvPicPr>
          <p:cNvPr id="25" name="図 24" descr="図形&#10;&#10;中程度の精度で自動的に生成された説明">
            <a:extLst>
              <a:ext uri="{FF2B5EF4-FFF2-40B4-BE49-F238E27FC236}">
                <a16:creationId xmlns:a16="http://schemas.microsoft.com/office/drawing/2014/main" id="{BC611E87-E256-7633-8757-E62039A103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15" y="3085011"/>
            <a:ext cx="687978" cy="687978"/>
          </a:xfrm>
          <a:prstGeom prst="rect">
            <a:avLst/>
          </a:prstGeom>
        </p:spPr>
      </p:pic>
      <p:pic>
        <p:nvPicPr>
          <p:cNvPr id="27" name="図 26" descr="矢印&#10;&#10;低い精度で自動的に生成された説明">
            <a:extLst>
              <a:ext uri="{FF2B5EF4-FFF2-40B4-BE49-F238E27FC236}">
                <a16:creationId xmlns:a16="http://schemas.microsoft.com/office/drawing/2014/main" id="{ADC7D1DE-40D3-E85D-5C2F-3E3A25C4A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7416" flipH="1">
            <a:off x="10327841" y="998024"/>
            <a:ext cx="936505" cy="1018555"/>
          </a:xfrm>
          <a:prstGeom prst="rect">
            <a:avLst/>
          </a:prstGeom>
        </p:spPr>
      </p:pic>
      <p:pic>
        <p:nvPicPr>
          <p:cNvPr id="28" name="図 27" descr="矢印&#10;&#10;低い精度で自動的に生成された説明">
            <a:extLst>
              <a:ext uri="{FF2B5EF4-FFF2-40B4-BE49-F238E27FC236}">
                <a16:creationId xmlns:a16="http://schemas.microsoft.com/office/drawing/2014/main" id="{67A2C949-095E-EAB0-2D17-789FC2EA1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39393" flipH="1">
            <a:off x="8799487" y="4027603"/>
            <a:ext cx="936505" cy="1018555"/>
          </a:xfrm>
          <a:prstGeom prst="rect">
            <a:avLst/>
          </a:prstGeom>
        </p:spPr>
      </p:pic>
      <p:pic>
        <p:nvPicPr>
          <p:cNvPr id="30" name="図 29" descr="図形, 矢印&#10;&#10;自動的に生成された説明">
            <a:extLst>
              <a:ext uri="{FF2B5EF4-FFF2-40B4-BE49-F238E27FC236}">
                <a16:creationId xmlns:a16="http://schemas.microsoft.com/office/drawing/2014/main" id="{0C085EF2-1244-0D84-578C-D4027A5A7C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52717">
            <a:off x="5776297" y="5258915"/>
            <a:ext cx="930055" cy="930055"/>
          </a:xfrm>
          <a:prstGeom prst="rect">
            <a:avLst/>
          </a:prstGeom>
        </p:spPr>
      </p:pic>
      <p:pic>
        <p:nvPicPr>
          <p:cNvPr id="33" name="図 32" descr="矢印 が含まれている画像&#10;&#10;自動的に生成された説明">
            <a:extLst>
              <a:ext uri="{FF2B5EF4-FFF2-40B4-BE49-F238E27FC236}">
                <a16:creationId xmlns:a16="http://schemas.microsoft.com/office/drawing/2014/main" id="{BF0C50B7-B11A-4C76-E767-F6C2DCDDFD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454" y="387837"/>
            <a:ext cx="960565" cy="960565"/>
          </a:xfrm>
          <a:prstGeom prst="rect">
            <a:avLst/>
          </a:prstGeom>
        </p:spPr>
      </p:pic>
      <p:pic>
        <p:nvPicPr>
          <p:cNvPr id="35" name="図 34" descr="矢印&#10;&#10;自動的に生成された説明">
            <a:extLst>
              <a:ext uri="{FF2B5EF4-FFF2-40B4-BE49-F238E27FC236}">
                <a16:creationId xmlns:a16="http://schemas.microsoft.com/office/drawing/2014/main" id="{21AA25EF-0E7E-B370-3701-2C1E7C988D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08644">
            <a:off x="2898226" y="5441889"/>
            <a:ext cx="564103" cy="564103"/>
          </a:xfrm>
          <a:prstGeom prst="rect">
            <a:avLst/>
          </a:prstGeom>
        </p:spPr>
      </p:pic>
      <p:pic>
        <p:nvPicPr>
          <p:cNvPr id="37" name="図 36" descr="図形, 矢印&#10;&#10;自動的に生成された説明">
            <a:extLst>
              <a:ext uri="{FF2B5EF4-FFF2-40B4-BE49-F238E27FC236}">
                <a16:creationId xmlns:a16="http://schemas.microsoft.com/office/drawing/2014/main" id="{8C3CCF6D-8666-CA90-F0F8-96E0B0414F5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49444">
            <a:off x="7916294" y="5337665"/>
            <a:ext cx="849531" cy="84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8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7AF1CCD-534D-3641-4A09-E88E879FD94A}"/>
              </a:ext>
            </a:extLst>
          </p:cNvPr>
          <p:cNvSpPr txBox="1"/>
          <p:nvPr/>
        </p:nvSpPr>
        <p:spPr>
          <a:xfrm>
            <a:off x="273189" y="327598"/>
            <a:ext cx="2292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200" b="1" dirty="0">
                <a:solidFill>
                  <a:srgbClr val="3E2F12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</a:rPr>
              <a:t>成果物概要</a:t>
            </a:r>
            <a:endParaRPr kumimoji="1" lang="ja-JP" altLang="en-US" sz="3200" b="1" dirty="0">
              <a:solidFill>
                <a:srgbClr val="3E2F12"/>
              </a:solidFill>
              <a:latin typeface="源ノ角ゴシック Medium" panose="020B0600000000000000" pitchFamily="34" charset="-128"/>
              <a:ea typeface="源ノ角ゴシック Medium" panose="020B0600000000000000" pitchFamily="34" charset="-128"/>
              <a:cs typeface="いろはマル Light" panose="020B0003020203020207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452B4F8-C165-2A75-2B60-92F97491629B}"/>
              </a:ext>
            </a:extLst>
          </p:cNvPr>
          <p:cNvSpPr txBox="1"/>
          <p:nvPr/>
        </p:nvSpPr>
        <p:spPr>
          <a:xfrm>
            <a:off x="687002" y="1818628"/>
            <a:ext cx="6237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solidFill>
                  <a:srgbClr val="FFEAB9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  <a:cs typeface="いろはマル Light" panose="020B0003020203020207" pitchFamily="50" charset="-128"/>
              </a:rPr>
              <a:t>制作期間</a:t>
            </a:r>
            <a:r>
              <a:rPr kumimoji="1" lang="ja-JP" altLang="en-US" sz="2800" dirty="0">
                <a:solidFill>
                  <a:srgbClr val="FFEAB9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  <a:cs typeface="いろはマル Light" panose="020B0003020203020207" pitchFamily="50" charset="-128"/>
              </a:rPr>
              <a:t>：</a:t>
            </a:r>
            <a:r>
              <a:rPr kumimoji="1" lang="en-US" altLang="ja-JP" sz="2800" dirty="0">
                <a:solidFill>
                  <a:srgbClr val="3E2F12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  <a:cs typeface="いろはマル Light" panose="020B0003020203020207" pitchFamily="50" charset="-128"/>
              </a:rPr>
              <a:t>1</a:t>
            </a:r>
            <a:r>
              <a:rPr kumimoji="1" lang="ja-JP" altLang="en-US" sz="2800" dirty="0">
                <a:solidFill>
                  <a:srgbClr val="3E2F12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  <a:cs typeface="いろはマル Light" panose="020B0003020203020207" pitchFamily="50" charset="-128"/>
              </a:rPr>
              <a:t>カ月半</a:t>
            </a:r>
            <a:r>
              <a:rPr kumimoji="1" lang="en-US" altLang="ja-JP" sz="2800" dirty="0">
                <a:solidFill>
                  <a:srgbClr val="3E2F12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  <a:cs typeface="いろはマル Light" panose="020B0003020203020207" pitchFamily="50" charset="-128"/>
              </a:rPr>
              <a:t>(</a:t>
            </a:r>
            <a:r>
              <a:rPr lang="ja-JP" altLang="en-US" sz="2800" dirty="0">
                <a:solidFill>
                  <a:srgbClr val="3E2F12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  <a:cs typeface="いろはマル Light" panose="020B0003020203020207" pitchFamily="50" charset="-128"/>
              </a:rPr>
              <a:t>学習期間を含む</a:t>
            </a:r>
            <a:r>
              <a:rPr kumimoji="1" lang="en-US" altLang="ja-JP" sz="2800" dirty="0">
                <a:solidFill>
                  <a:srgbClr val="3E2F12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  <a:cs typeface="いろはマル Light" panose="020B0003020203020207" pitchFamily="50" charset="-128"/>
              </a:rPr>
              <a:t>)</a:t>
            </a:r>
            <a:endParaRPr kumimoji="1" lang="ja-JP" altLang="en-US" sz="2800" dirty="0">
              <a:solidFill>
                <a:srgbClr val="3E2F12"/>
              </a:solidFill>
              <a:latin typeface="源ノ角ゴシック Medium" panose="020B0600000000000000" pitchFamily="34" charset="-128"/>
              <a:ea typeface="源ノ角ゴシック Medium" panose="020B0600000000000000" pitchFamily="34" charset="-128"/>
              <a:cs typeface="いろはマル Light" panose="020B0003020203020207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F53ADE0-26D6-425E-E954-87FED935F041}"/>
              </a:ext>
            </a:extLst>
          </p:cNvPr>
          <p:cNvSpPr txBox="1"/>
          <p:nvPr/>
        </p:nvSpPr>
        <p:spPr>
          <a:xfrm>
            <a:off x="687002" y="2622332"/>
            <a:ext cx="3956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>
                <a:solidFill>
                  <a:srgbClr val="FFEAB9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  <a:cs typeface="いろはマル Light" panose="020B0003020203020207" pitchFamily="50" charset="-128"/>
              </a:rPr>
              <a:t>制作環境</a:t>
            </a:r>
            <a:r>
              <a:rPr kumimoji="1" lang="ja-JP" altLang="en-US" sz="2800" dirty="0">
                <a:solidFill>
                  <a:srgbClr val="FFEAB9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  <a:cs typeface="いろはマル Light" panose="020B0003020203020207" pitchFamily="50" charset="-128"/>
              </a:rPr>
              <a:t>：</a:t>
            </a:r>
            <a:r>
              <a:rPr lang="en-US" altLang="ja-JP" sz="2800" dirty="0">
                <a:solidFill>
                  <a:srgbClr val="3E2F12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  <a:cs typeface="いろはマル Light" panose="020B0003020203020207" pitchFamily="50" charset="-128"/>
              </a:rPr>
              <a:t>Unity</a:t>
            </a:r>
            <a:r>
              <a:rPr lang="ja-JP" altLang="en-US" sz="2800" dirty="0">
                <a:solidFill>
                  <a:srgbClr val="3E2F12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  <a:cs typeface="いろはマル Light" panose="020B0003020203020207" pitchFamily="50" charset="-128"/>
              </a:rPr>
              <a:t>、</a:t>
            </a:r>
            <a:r>
              <a:rPr lang="en-US" altLang="ja-JP" sz="2800" dirty="0">
                <a:solidFill>
                  <a:srgbClr val="3E2F12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  <a:cs typeface="いろはマル Light" panose="020B0003020203020207" pitchFamily="50" charset="-128"/>
              </a:rPr>
              <a:t>C#</a:t>
            </a:r>
            <a:endParaRPr kumimoji="1" lang="ja-JP" altLang="en-US" sz="2800" dirty="0">
              <a:solidFill>
                <a:srgbClr val="3E2F12"/>
              </a:solidFill>
              <a:latin typeface="源ノ角ゴシック Medium" panose="020B0600000000000000" pitchFamily="34" charset="-128"/>
              <a:ea typeface="源ノ角ゴシック Medium" panose="020B0600000000000000" pitchFamily="34" charset="-128"/>
              <a:cs typeface="いろはマル Light" panose="020B0003020203020207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D73B801-6568-C063-6936-37FBC9631D53}"/>
              </a:ext>
            </a:extLst>
          </p:cNvPr>
          <p:cNvSpPr txBox="1"/>
          <p:nvPr/>
        </p:nvSpPr>
        <p:spPr>
          <a:xfrm>
            <a:off x="687002" y="3402307"/>
            <a:ext cx="8100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solidFill>
                  <a:srgbClr val="FFEAB9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  <a:cs typeface="いろはマル Light" panose="020B0003020203020207" pitchFamily="50" charset="-128"/>
              </a:rPr>
              <a:t>使用ライブラリ</a:t>
            </a:r>
            <a:r>
              <a:rPr kumimoji="1" lang="ja-JP" altLang="en-US" sz="2800" dirty="0">
                <a:solidFill>
                  <a:srgbClr val="FFEAB9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  <a:cs typeface="いろはマル Light" panose="020B0003020203020207" pitchFamily="50" charset="-128"/>
              </a:rPr>
              <a:t>：</a:t>
            </a:r>
            <a:r>
              <a:rPr kumimoji="1" lang="en-US" altLang="ja-JP" sz="2800" dirty="0" err="1">
                <a:solidFill>
                  <a:srgbClr val="3E2F12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  <a:cs typeface="いろはマル Light" panose="020B0003020203020207" pitchFamily="50" charset="-128"/>
              </a:rPr>
              <a:t>UniRx</a:t>
            </a:r>
            <a:r>
              <a:rPr kumimoji="1" lang="ja-JP" altLang="en-US" sz="2800" dirty="0">
                <a:solidFill>
                  <a:srgbClr val="3E2F12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  <a:cs typeface="いろはマル Light" panose="020B0003020203020207" pitchFamily="50" charset="-128"/>
              </a:rPr>
              <a:t>、</a:t>
            </a:r>
            <a:r>
              <a:rPr kumimoji="1" lang="en-US" altLang="ja-JP" sz="2800" dirty="0" err="1">
                <a:solidFill>
                  <a:srgbClr val="3E2F12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  <a:cs typeface="いろはマル Light" panose="020B0003020203020207" pitchFamily="50" charset="-128"/>
              </a:rPr>
              <a:t>UniTask</a:t>
            </a:r>
            <a:r>
              <a:rPr kumimoji="1" lang="ja-JP" altLang="en-US" sz="2800" dirty="0">
                <a:solidFill>
                  <a:srgbClr val="3E2F12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  <a:cs typeface="いろはマル Light" panose="020B0003020203020207" pitchFamily="50" charset="-128"/>
              </a:rPr>
              <a:t>、</a:t>
            </a:r>
            <a:r>
              <a:rPr kumimoji="1" lang="en-US" altLang="ja-JP" sz="2800" dirty="0" err="1">
                <a:solidFill>
                  <a:srgbClr val="3E2F12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  <a:cs typeface="いろはマル Light" panose="020B0003020203020207" pitchFamily="50" charset="-128"/>
              </a:rPr>
              <a:t>DoTween</a:t>
            </a:r>
            <a:endParaRPr kumimoji="1" lang="ja-JP" altLang="en-US" sz="2800" dirty="0">
              <a:solidFill>
                <a:srgbClr val="3E2F12"/>
              </a:solidFill>
              <a:latin typeface="源ノ角ゴシック Medium" panose="020B0600000000000000" pitchFamily="34" charset="-128"/>
              <a:ea typeface="源ノ角ゴシック Medium" panose="020B0600000000000000" pitchFamily="34" charset="-128"/>
              <a:cs typeface="いろはマル Light" panose="020B0003020203020207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02D187B-30CA-8326-7B79-6AFF61E3A53A}"/>
              </a:ext>
            </a:extLst>
          </p:cNvPr>
          <p:cNvSpPr txBox="1"/>
          <p:nvPr/>
        </p:nvSpPr>
        <p:spPr>
          <a:xfrm>
            <a:off x="687002" y="4182282"/>
            <a:ext cx="11176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solidFill>
                  <a:srgbClr val="FFEAB9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  <a:cs typeface="いろはマル Light" panose="020B0003020203020207" pitchFamily="50" charset="-128"/>
              </a:rPr>
              <a:t>担当箇所</a:t>
            </a:r>
            <a:r>
              <a:rPr kumimoji="1" lang="ja-JP" altLang="en-US" sz="2800" dirty="0">
                <a:solidFill>
                  <a:srgbClr val="FFEAB9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  <a:cs typeface="いろはマル Light" panose="020B0003020203020207" pitchFamily="50" charset="-128"/>
              </a:rPr>
              <a:t>：</a:t>
            </a:r>
            <a:r>
              <a:rPr kumimoji="1" lang="ja-JP" altLang="en-US" sz="2800" dirty="0">
                <a:solidFill>
                  <a:srgbClr val="3E2F12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  <a:cs typeface="いろはマル Light" panose="020B0003020203020207" pitchFamily="50" charset="-128"/>
              </a:rPr>
              <a:t>プログラム作成、イラスト作成、</a:t>
            </a:r>
            <a:r>
              <a:rPr kumimoji="1" lang="en-US" altLang="ja-JP" sz="2800" dirty="0">
                <a:solidFill>
                  <a:srgbClr val="3E2F12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  <a:cs typeface="いろはマル Light" panose="020B0003020203020207" pitchFamily="50" charset="-128"/>
              </a:rPr>
              <a:t>UI</a:t>
            </a:r>
            <a:r>
              <a:rPr kumimoji="1" lang="ja-JP" altLang="en-US" sz="2800" dirty="0">
                <a:solidFill>
                  <a:srgbClr val="3E2F12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  <a:cs typeface="いろはマル Light" panose="020B0003020203020207" pitchFamily="50" charset="-128"/>
              </a:rPr>
              <a:t>作成、進捗管理等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BEAE88C-C8CE-CE2A-C705-38E9AB374074}"/>
              </a:ext>
            </a:extLst>
          </p:cNvPr>
          <p:cNvSpPr txBox="1"/>
          <p:nvPr/>
        </p:nvSpPr>
        <p:spPr>
          <a:xfrm>
            <a:off x="687002" y="4962257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rgbClr val="FFEAB9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  <a:cs typeface="いろはマル Light" panose="020B0003020203020207" pitchFamily="50" charset="-128"/>
              </a:rPr>
              <a:t>開発人数：</a:t>
            </a:r>
            <a:r>
              <a:rPr kumimoji="1" lang="en-US" altLang="ja-JP" sz="2800" dirty="0">
                <a:solidFill>
                  <a:srgbClr val="3E2F12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  <a:cs typeface="いろはマル Light" panose="020B0003020203020207" pitchFamily="50" charset="-128"/>
              </a:rPr>
              <a:t>1</a:t>
            </a:r>
            <a:r>
              <a:rPr kumimoji="1" lang="ja-JP" altLang="en-US" sz="2800" dirty="0">
                <a:solidFill>
                  <a:srgbClr val="3E2F12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  <a:cs typeface="いろはマル Light" panose="020B0003020203020207" pitchFamily="50" charset="-128"/>
              </a:rPr>
              <a:t>人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C57D11E-F1C4-B927-86F1-37EF26E2EE35}"/>
              </a:ext>
            </a:extLst>
          </p:cNvPr>
          <p:cNvSpPr txBox="1"/>
          <p:nvPr/>
        </p:nvSpPr>
        <p:spPr>
          <a:xfrm>
            <a:off x="687002" y="1146066"/>
            <a:ext cx="7366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solidFill>
                  <a:srgbClr val="FFEAB9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  <a:cs typeface="いろはマル Light" panose="020B0003020203020207" pitchFamily="50" charset="-128"/>
              </a:rPr>
              <a:t>ゲームジャンル</a:t>
            </a:r>
            <a:r>
              <a:rPr kumimoji="1" lang="ja-JP" altLang="en-US" sz="2800" dirty="0">
                <a:solidFill>
                  <a:srgbClr val="FFEAB9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  <a:cs typeface="いろはマル Light" panose="020B0003020203020207" pitchFamily="50" charset="-128"/>
              </a:rPr>
              <a:t>：</a:t>
            </a:r>
            <a:r>
              <a:rPr kumimoji="1" lang="ja-JP" altLang="en-US" sz="2800" dirty="0">
                <a:solidFill>
                  <a:srgbClr val="3E2F12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  <a:cs typeface="いろはマル Light" panose="020B0003020203020207" pitchFamily="50" charset="-128"/>
              </a:rPr>
              <a:t>シミュレーションゲーム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9CEF07B-C04B-8393-120D-B1C2C11C75B5}"/>
              </a:ext>
            </a:extLst>
          </p:cNvPr>
          <p:cNvSpPr txBox="1"/>
          <p:nvPr/>
        </p:nvSpPr>
        <p:spPr>
          <a:xfrm>
            <a:off x="11583403" y="6112183"/>
            <a:ext cx="389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solidFill>
                  <a:srgbClr val="3E2F12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  <a:cs typeface="いろはマル Light" panose="020B0003020203020207" pitchFamily="50" charset="-128"/>
              </a:rPr>
              <a:t>1</a:t>
            </a:r>
            <a:endParaRPr kumimoji="1" lang="ja-JP" altLang="en-US" sz="2800" dirty="0">
              <a:solidFill>
                <a:srgbClr val="3E2F12"/>
              </a:solidFill>
              <a:latin typeface="源ノ角ゴシック Medium" panose="020B0600000000000000" pitchFamily="34" charset="-128"/>
              <a:ea typeface="源ノ角ゴシック Medium" panose="020B0600000000000000" pitchFamily="34" charset="-128"/>
              <a:cs typeface="いろはマル Light" panose="020B0003020203020207" pitchFamily="50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1C1C6BA-81F2-393E-F61C-F9ED7ADB0E52}"/>
              </a:ext>
            </a:extLst>
          </p:cNvPr>
          <p:cNvSpPr txBox="1"/>
          <p:nvPr/>
        </p:nvSpPr>
        <p:spPr>
          <a:xfrm>
            <a:off x="687002" y="5680677"/>
            <a:ext cx="10862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>
                <a:solidFill>
                  <a:srgbClr val="FFEAB9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  <a:cs typeface="いろはマル Light" panose="020B0003020203020207" pitchFamily="50" charset="-128"/>
              </a:rPr>
              <a:t>GitHubURL</a:t>
            </a:r>
            <a:r>
              <a:rPr kumimoji="1" lang="ja-JP" altLang="en-US" sz="2800" dirty="0">
                <a:solidFill>
                  <a:srgbClr val="FFEAB9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  <a:cs typeface="いろはマル Light" panose="020B0003020203020207" pitchFamily="50" charset="-128"/>
              </a:rPr>
              <a:t>：</a:t>
            </a:r>
            <a:r>
              <a:rPr kumimoji="1" lang="en-US" altLang="ja-JP" sz="2000" dirty="0">
                <a:solidFill>
                  <a:srgbClr val="3E2F12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  <a:cs typeface="いろはマル Light" panose="020B0003020203020207" pitchFamily="50" charset="-128"/>
              </a:rPr>
              <a:t>https://github.com/hiroto-haruguchi/DfenceTheFlag-OffenceTheFlag</a:t>
            </a:r>
            <a:endParaRPr kumimoji="1" lang="ja-JP" altLang="en-US" sz="2800" dirty="0">
              <a:solidFill>
                <a:srgbClr val="3E2F12"/>
              </a:solidFill>
              <a:latin typeface="源ノ角ゴシック Medium" panose="020B0600000000000000" pitchFamily="34" charset="-128"/>
              <a:ea typeface="源ノ角ゴシック Medium" panose="020B0600000000000000" pitchFamily="34" charset="-128"/>
              <a:cs typeface="いろはマル Light" panose="020B0003020203020207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0677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7AF1CCD-534D-3641-4A09-E88E879FD94A}"/>
              </a:ext>
            </a:extLst>
          </p:cNvPr>
          <p:cNvSpPr txBox="1"/>
          <p:nvPr/>
        </p:nvSpPr>
        <p:spPr>
          <a:xfrm>
            <a:off x="269612" y="362835"/>
            <a:ext cx="3135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200" b="1" dirty="0">
                <a:solidFill>
                  <a:srgbClr val="3E2F12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</a:rPr>
              <a:t>成果物の</a:t>
            </a:r>
            <a:r>
              <a:rPr lang="ja-JP" altLang="en-US" sz="3200" b="1" dirty="0">
                <a:solidFill>
                  <a:srgbClr val="3E2F12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  <a:cs typeface="いろはマル Light" panose="020B0003020203020207" pitchFamily="50" charset="-128"/>
              </a:rPr>
              <a:t>遊び方</a:t>
            </a:r>
            <a:endParaRPr lang="en-US" altLang="ja-JP" sz="3200" b="1" dirty="0">
              <a:solidFill>
                <a:srgbClr val="3E2F12"/>
              </a:solidFill>
              <a:latin typeface="源ノ角ゴシック Medium" panose="020B0600000000000000" pitchFamily="34" charset="-128"/>
              <a:ea typeface="源ノ角ゴシック Medium" panose="020B0600000000000000" pitchFamily="34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9D0100C-0D01-937A-695A-1ACCDDC3D1B6}"/>
              </a:ext>
            </a:extLst>
          </p:cNvPr>
          <p:cNvSpPr txBox="1"/>
          <p:nvPr/>
        </p:nvSpPr>
        <p:spPr>
          <a:xfrm>
            <a:off x="1565459" y="903745"/>
            <a:ext cx="8494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>
                <a:solidFill>
                  <a:srgbClr val="FFEAB9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  <a:cs typeface="いろはマル Light" panose="020B0003020203020207" pitchFamily="50" charset="-128"/>
              </a:rPr>
              <a:t>ステージ選択</a:t>
            </a:r>
            <a:r>
              <a:rPr kumimoji="1" lang="ja-JP" altLang="en-US" sz="3600" dirty="0">
                <a:solidFill>
                  <a:srgbClr val="3E2F12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  <a:cs typeface="いろはマル Light" panose="020B0003020203020207" pitchFamily="50" charset="-128"/>
              </a:rPr>
              <a:t>→</a:t>
            </a:r>
            <a:r>
              <a:rPr kumimoji="1" lang="ja-JP" altLang="en-US" sz="3600" dirty="0">
                <a:solidFill>
                  <a:srgbClr val="FFEAB9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  <a:cs typeface="いろはマル Light" panose="020B0003020203020207" pitchFamily="50" charset="-128"/>
              </a:rPr>
              <a:t>キャラクター編成</a:t>
            </a:r>
            <a:r>
              <a:rPr kumimoji="1" lang="ja-JP" altLang="en-US" sz="3600" dirty="0">
                <a:solidFill>
                  <a:srgbClr val="3E2F12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  <a:cs typeface="いろはマル Light" panose="020B0003020203020207" pitchFamily="50" charset="-128"/>
              </a:rPr>
              <a:t>→</a:t>
            </a:r>
            <a:r>
              <a:rPr kumimoji="1" lang="ja-JP" altLang="en-US" sz="3600" dirty="0">
                <a:solidFill>
                  <a:srgbClr val="FFEAB9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  <a:cs typeface="いろはマル Light" panose="020B0003020203020207" pitchFamily="50" charset="-128"/>
              </a:rPr>
              <a:t>戦闘</a:t>
            </a:r>
            <a:endParaRPr kumimoji="1" lang="ja-JP" altLang="en-US" sz="3200" dirty="0">
              <a:solidFill>
                <a:srgbClr val="FFEAB9"/>
              </a:solidFill>
              <a:latin typeface="源ノ角ゴシック Medium" panose="020B0600000000000000" pitchFamily="34" charset="-128"/>
              <a:ea typeface="源ノ角ゴシック Medium" panose="020B0600000000000000" pitchFamily="34" charset="-128"/>
              <a:cs typeface="いろはマル Light" panose="020B0003020203020207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43A55E9-A116-7BF8-9CCF-1E0814536C5C}"/>
              </a:ext>
            </a:extLst>
          </p:cNvPr>
          <p:cNvSpPr txBox="1"/>
          <p:nvPr/>
        </p:nvSpPr>
        <p:spPr>
          <a:xfrm>
            <a:off x="11583403" y="6112183"/>
            <a:ext cx="389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solidFill>
                  <a:srgbClr val="3E2F12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  <a:cs typeface="いろはマル Light" panose="020B0003020203020207" pitchFamily="50" charset="-128"/>
              </a:rPr>
              <a:t>2</a:t>
            </a:r>
            <a:endParaRPr kumimoji="1" lang="ja-JP" altLang="en-US" sz="2800" dirty="0">
              <a:solidFill>
                <a:srgbClr val="3E2F12"/>
              </a:solidFill>
              <a:latin typeface="源ノ角ゴシック Medium" panose="020B0600000000000000" pitchFamily="34" charset="-128"/>
              <a:ea typeface="源ノ角ゴシック Medium" panose="020B0600000000000000" pitchFamily="34" charset="-128"/>
              <a:cs typeface="いろはマル Light" panose="020B0003020203020207" pitchFamily="50" charset="-128"/>
            </a:endParaRPr>
          </a:p>
        </p:txBody>
      </p:sp>
      <p:pic>
        <p:nvPicPr>
          <p:cNvPr id="10" name="図 9" descr="グラフィカル ユーザー インターフェイス, Web サイト, PowerPoint&#10;&#10;自動的に生成された説明">
            <a:extLst>
              <a:ext uri="{FF2B5EF4-FFF2-40B4-BE49-F238E27FC236}">
                <a16:creationId xmlns:a16="http://schemas.microsoft.com/office/drawing/2014/main" id="{C9D1B2B3-B42F-9188-D08F-FA484D37E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16" y="2617233"/>
            <a:ext cx="3504659" cy="1978039"/>
          </a:xfrm>
          <a:prstGeom prst="rect">
            <a:avLst/>
          </a:prstGeom>
        </p:spPr>
      </p:pic>
      <p:pic>
        <p:nvPicPr>
          <p:cNvPr id="15" name="図 14" descr="タイムライン が含まれている画像&#10;&#10;自動的に生成された説明">
            <a:extLst>
              <a:ext uri="{FF2B5EF4-FFF2-40B4-BE49-F238E27FC236}">
                <a16:creationId xmlns:a16="http://schemas.microsoft.com/office/drawing/2014/main" id="{AF8927A0-BCF0-621A-9F0E-3714A8C04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175" y="4869009"/>
            <a:ext cx="2951156" cy="1663337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C20A040-BC5E-0B5B-CD92-7AE2C2F03E08}"/>
              </a:ext>
            </a:extLst>
          </p:cNvPr>
          <p:cNvSpPr txBox="1"/>
          <p:nvPr/>
        </p:nvSpPr>
        <p:spPr>
          <a:xfrm>
            <a:off x="1580115" y="225876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FFEAB9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  <a:cs typeface="いろはマル Light" panose="020B0003020203020207" pitchFamily="50" charset="-128"/>
              </a:rPr>
              <a:t>ステージ選択</a:t>
            </a:r>
            <a:endParaRPr kumimoji="1" lang="ja-JP" altLang="en-US" sz="1600" dirty="0">
              <a:solidFill>
                <a:srgbClr val="FFEAB9"/>
              </a:solidFill>
              <a:latin typeface="源ノ角ゴシック Medium" panose="020B0600000000000000" pitchFamily="34" charset="-128"/>
              <a:ea typeface="源ノ角ゴシック Medium" panose="020B0600000000000000" pitchFamily="34" charset="-128"/>
              <a:cs typeface="いろはマル Light" panose="020B0003020203020207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66C0ED3-9C59-259F-61EC-6ED41E399E86}"/>
              </a:ext>
            </a:extLst>
          </p:cNvPr>
          <p:cNvSpPr txBox="1"/>
          <p:nvPr/>
        </p:nvSpPr>
        <p:spPr>
          <a:xfrm>
            <a:off x="5136149" y="449967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FFEAB9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  <a:cs typeface="いろはマル Light" panose="020B0003020203020207" pitchFamily="50" charset="-128"/>
              </a:rPr>
              <a:t>キャラクター編成</a:t>
            </a:r>
            <a:endParaRPr kumimoji="1" lang="ja-JP" altLang="en-US" sz="1600" dirty="0">
              <a:solidFill>
                <a:srgbClr val="FFEAB9"/>
              </a:solidFill>
              <a:latin typeface="源ノ角ゴシック Medium" panose="020B0600000000000000" pitchFamily="34" charset="-128"/>
              <a:ea typeface="源ノ角ゴシック Medium" panose="020B0600000000000000" pitchFamily="34" charset="-128"/>
              <a:cs typeface="いろはマル Light" panose="020B0003020203020207" pitchFamily="50" charset="-128"/>
            </a:endParaRPr>
          </a:p>
        </p:txBody>
      </p:sp>
      <p:pic>
        <p:nvPicPr>
          <p:cNvPr id="19" name="図 18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D2C72342-D2A8-22F1-4F1D-4726E204B4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427" y="2617233"/>
            <a:ext cx="3504659" cy="1974109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5E9CB8C-ACBE-AB39-D1A1-D4360702066F}"/>
              </a:ext>
            </a:extLst>
          </p:cNvPr>
          <p:cNvSpPr txBox="1"/>
          <p:nvPr/>
        </p:nvSpPr>
        <p:spPr>
          <a:xfrm>
            <a:off x="9747728" y="22867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FFEAB9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  <a:cs typeface="いろはマル Light" panose="020B0003020203020207" pitchFamily="50" charset="-128"/>
              </a:rPr>
              <a:t>戦闘</a:t>
            </a:r>
            <a:endParaRPr kumimoji="1" lang="ja-JP" altLang="en-US" sz="1600" dirty="0">
              <a:solidFill>
                <a:srgbClr val="FFEAB9"/>
              </a:solidFill>
              <a:latin typeface="源ノ角ゴシック Medium" panose="020B0600000000000000" pitchFamily="34" charset="-128"/>
              <a:ea typeface="源ノ角ゴシック Medium" panose="020B0600000000000000" pitchFamily="34" charset="-128"/>
              <a:cs typeface="いろはマル Light" panose="020B0003020203020207" pitchFamily="50" charset="-128"/>
            </a:endParaRPr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48B35445-941B-AC43-1D0C-6386AFE598D8}"/>
              </a:ext>
            </a:extLst>
          </p:cNvPr>
          <p:cNvSpPr/>
          <p:nvPr/>
        </p:nvSpPr>
        <p:spPr>
          <a:xfrm rot="2668253">
            <a:off x="4090640" y="4326747"/>
            <a:ext cx="566057" cy="419101"/>
          </a:xfrm>
          <a:prstGeom prst="rightArrow">
            <a:avLst/>
          </a:prstGeom>
          <a:solidFill>
            <a:srgbClr val="3E2F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右 21">
            <a:extLst>
              <a:ext uri="{FF2B5EF4-FFF2-40B4-BE49-F238E27FC236}">
                <a16:creationId xmlns:a16="http://schemas.microsoft.com/office/drawing/2014/main" id="{42A0F471-1DC7-68E8-4FF4-5EDC42AD8847}"/>
              </a:ext>
            </a:extLst>
          </p:cNvPr>
          <p:cNvSpPr/>
          <p:nvPr/>
        </p:nvSpPr>
        <p:spPr>
          <a:xfrm rot="19424990">
            <a:off x="7530241" y="4326746"/>
            <a:ext cx="566057" cy="419101"/>
          </a:xfrm>
          <a:prstGeom prst="rightArrow">
            <a:avLst/>
          </a:prstGeom>
          <a:solidFill>
            <a:srgbClr val="3E2F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1BE859FC-9D58-D0B2-B014-3ADCF2A61CAC}"/>
              </a:ext>
            </a:extLst>
          </p:cNvPr>
          <p:cNvSpPr txBox="1"/>
          <p:nvPr/>
        </p:nvSpPr>
        <p:spPr>
          <a:xfrm>
            <a:off x="2774123" y="1704365"/>
            <a:ext cx="6755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b="1" dirty="0">
                <a:solidFill>
                  <a:srgbClr val="3E2F12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</a:rPr>
              <a:t>戦闘画面で敵の旗を攻撃し、旗の</a:t>
            </a:r>
            <a:r>
              <a:rPr lang="en-US" altLang="ja-JP" sz="2000" b="1" dirty="0">
                <a:solidFill>
                  <a:srgbClr val="3E2F12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</a:rPr>
              <a:t>HP</a:t>
            </a:r>
            <a:r>
              <a:rPr lang="ja-JP" altLang="en-US" sz="2000" b="1" dirty="0">
                <a:solidFill>
                  <a:srgbClr val="3E2F12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</a:rPr>
              <a:t>を</a:t>
            </a:r>
            <a:r>
              <a:rPr lang="en-US" altLang="ja-JP" sz="2000" b="1" dirty="0">
                <a:solidFill>
                  <a:srgbClr val="3E2F12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</a:rPr>
              <a:t>0</a:t>
            </a:r>
            <a:r>
              <a:rPr lang="ja-JP" altLang="en-US" sz="2000" b="1" dirty="0">
                <a:solidFill>
                  <a:srgbClr val="3E2F12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</a:rPr>
              <a:t>にした方が勝利</a:t>
            </a:r>
            <a:endParaRPr lang="en-US" altLang="ja-JP" sz="2000" b="1" dirty="0">
              <a:solidFill>
                <a:srgbClr val="3E2F12"/>
              </a:solidFill>
              <a:latin typeface="源ノ角ゴシック Medium" panose="020B0600000000000000" pitchFamily="34" charset="-128"/>
              <a:ea typeface="源ノ角ゴシック Medium" panose="020B06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78950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7AF1CCD-534D-3641-4A09-E88E879FD94A}"/>
              </a:ext>
            </a:extLst>
          </p:cNvPr>
          <p:cNvSpPr txBox="1"/>
          <p:nvPr/>
        </p:nvSpPr>
        <p:spPr>
          <a:xfrm>
            <a:off x="247519" y="362835"/>
            <a:ext cx="3557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200" b="1" dirty="0">
                <a:solidFill>
                  <a:srgbClr val="3E2F12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</a:rPr>
              <a:t>実際のプレイ画面</a:t>
            </a:r>
            <a:endParaRPr lang="en-US" altLang="ja-JP" sz="3200" b="1" dirty="0">
              <a:solidFill>
                <a:srgbClr val="3E2F12"/>
              </a:solidFill>
              <a:latin typeface="源ノ角ゴシック Medium" panose="020B0600000000000000" pitchFamily="34" charset="-128"/>
              <a:ea typeface="源ノ角ゴシック Medium" panose="020B0600000000000000" pitchFamily="34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43A55E9-A116-7BF8-9CCF-1E0814536C5C}"/>
              </a:ext>
            </a:extLst>
          </p:cNvPr>
          <p:cNvSpPr txBox="1"/>
          <p:nvPr/>
        </p:nvSpPr>
        <p:spPr>
          <a:xfrm>
            <a:off x="11583403" y="6112183"/>
            <a:ext cx="389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solidFill>
                  <a:srgbClr val="3E2F12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  <a:cs typeface="いろはマル Light" panose="020B0003020203020207" pitchFamily="50" charset="-128"/>
              </a:rPr>
              <a:t>3</a:t>
            </a:r>
            <a:endParaRPr kumimoji="1" lang="ja-JP" altLang="en-US" sz="2800" dirty="0">
              <a:solidFill>
                <a:srgbClr val="3E2F12"/>
              </a:solidFill>
              <a:latin typeface="源ノ角ゴシック Medium" panose="020B0600000000000000" pitchFamily="34" charset="-128"/>
              <a:ea typeface="源ノ角ゴシック Medium" panose="020B0600000000000000" pitchFamily="34" charset="-128"/>
              <a:cs typeface="いろはマル Light" panose="020B0003020203020207" pitchFamily="50" charset="-128"/>
            </a:endParaRPr>
          </a:p>
        </p:txBody>
      </p:sp>
      <p:pic>
        <p:nvPicPr>
          <p:cNvPr id="2" name="DokutsuGame 2023-03-26 15-31-49 - Trim_2">
            <a:hlinkClick r:id="" action="ppaction://media"/>
            <a:extLst>
              <a:ext uri="{FF2B5EF4-FFF2-40B4-BE49-F238E27FC236}">
                <a16:creationId xmlns:a16="http://schemas.microsoft.com/office/drawing/2014/main" id="{8EAE343C-CE36-12BD-8D4E-A54CC75881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000" y="1628775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2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7AF1CCD-534D-3641-4A09-E88E879FD94A}"/>
              </a:ext>
            </a:extLst>
          </p:cNvPr>
          <p:cNvSpPr txBox="1"/>
          <p:nvPr/>
        </p:nvSpPr>
        <p:spPr>
          <a:xfrm>
            <a:off x="307844" y="369420"/>
            <a:ext cx="5243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200" b="1" dirty="0">
                <a:solidFill>
                  <a:srgbClr val="3E2F12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</a:rPr>
              <a:t>成果物の</a:t>
            </a:r>
            <a:r>
              <a:rPr lang="ja-JP" altLang="en-US" sz="3200" b="1" dirty="0">
                <a:solidFill>
                  <a:srgbClr val="FFEAB9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</a:rPr>
              <a:t>こだわりポイント</a:t>
            </a:r>
            <a:endParaRPr lang="en-US" altLang="ja-JP" sz="3200" b="1" dirty="0">
              <a:solidFill>
                <a:srgbClr val="FFEAB9"/>
              </a:solidFill>
              <a:latin typeface="源ノ角ゴシック Medium" panose="020B0600000000000000" pitchFamily="34" charset="-128"/>
              <a:ea typeface="源ノ角ゴシック Medium" panose="020B0600000000000000" pitchFamily="34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43A55E9-A116-7BF8-9CCF-1E0814536C5C}"/>
              </a:ext>
            </a:extLst>
          </p:cNvPr>
          <p:cNvSpPr txBox="1"/>
          <p:nvPr/>
        </p:nvSpPr>
        <p:spPr>
          <a:xfrm>
            <a:off x="11583403" y="6112183"/>
            <a:ext cx="389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solidFill>
                  <a:srgbClr val="3E2F12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  <a:cs typeface="いろはマル Light" panose="020B0003020203020207" pitchFamily="50" charset="-128"/>
              </a:rPr>
              <a:t>4</a:t>
            </a:r>
            <a:endParaRPr kumimoji="1" lang="ja-JP" altLang="en-US" sz="2800" dirty="0">
              <a:solidFill>
                <a:srgbClr val="3E2F12"/>
              </a:solidFill>
              <a:latin typeface="源ノ角ゴシック Medium" panose="020B0600000000000000" pitchFamily="34" charset="-128"/>
              <a:ea typeface="源ノ角ゴシック Medium" panose="020B0600000000000000" pitchFamily="34" charset="-128"/>
              <a:cs typeface="いろはマル Light" panose="020B0003020203020207" pitchFamily="50" charset="-128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D4FB806E-E28E-70ED-3C4E-BBFB1044A27F}"/>
              </a:ext>
            </a:extLst>
          </p:cNvPr>
          <p:cNvSpPr txBox="1"/>
          <p:nvPr/>
        </p:nvSpPr>
        <p:spPr>
          <a:xfrm>
            <a:off x="746013" y="1257827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solidFill>
                  <a:srgbClr val="3E2F12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</a:rPr>
              <a:t>①ゲームシステム</a:t>
            </a:r>
            <a:endParaRPr lang="en-US" altLang="ja-JP" sz="2800" b="1" dirty="0">
              <a:solidFill>
                <a:srgbClr val="3E2F12"/>
              </a:solidFill>
              <a:latin typeface="源ノ角ゴシック Medium" panose="020B0600000000000000" pitchFamily="34" charset="-128"/>
              <a:ea typeface="源ノ角ゴシック Medium" panose="020B0600000000000000" pitchFamily="34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974A5F9-BA1F-B533-BC37-D262B4449D15}"/>
              </a:ext>
            </a:extLst>
          </p:cNvPr>
          <p:cNvSpPr txBox="1"/>
          <p:nvPr/>
        </p:nvSpPr>
        <p:spPr>
          <a:xfrm>
            <a:off x="1152535" y="1966360"/>
            <a:ext cx="90380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solidFill>
                  <a:srgbClr val="3E2F12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</a:rPr>
              <a:t>プレイヤーの</a:t>
            </a:r>
            <a:r>
              <a:rPr lang="ja-JP" altLang="en-US" sz="3200" b="1" dirty="0">
                <a:solidFill>
                  <a:srgbClr val="FFEAB9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</a:rPr>
              <a:t>試行錯誤</a:t>
            </a:r>
            <a:r>
              <a:rPr lang="ja-JP" altLang="en-US" sz="3200" b="1" dirty="0">
                <a:solidFill>
                  <a:srgbClr val="3E2F12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</a:rPr>
              <a:t>が実るゲームを実現した</a:t>
            </a:r>
            <a:endParaRPr lang="en-US" altLang="ja-JP" sz="3200" b="1" dirty="0">
              <a:solidFill>
                <a:srgbClr val="3E2F12"/>
              </a:solidFill>
              <a:latin typeface="源ノ角ゴシック Medium" panose="020B0600000000000000" pitchFamily="34" charset="-128"/>
              <a:ea typeface="源ノ角ゴシック Medium" panose="020B0600000000000000" pitchFamily="34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A3CB3BF-9467-E0A4-0300-FBE6CF46F95C}"/>
              </a:ext>
            </a:extLst>
          </p:cNvPr>
          <p:cNvSpPr txBox="1"/>
          <p:nvPr/>
        </p:nvSpPr>
        <p:spPr>
          <a:xfrm>
            <a:off x="746012" y="3167390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solidFill>
                  <a:srgbClr val="3E2F12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</a:rPr>
              <a:t>②ゲームの拡張性</a:t>
            </a:r>
            <a:endParaRPr lang="en-US" altLang="ja-JP" sz="2800" b="1" dirty="0">
              <a:solidFill>
                <a:srgbClr val="3E2F12"/>
              </a:solidFill>
              <a:latin typeface="源ノ角ゴシック Medium" panose="020B0600000000000000" pitchFamily="34" charset="-128"/>
              <a:ea typeface="源ノ角ゴシック Medium" panose="020B0600000000000000" pitchFamily="34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8B6C66C-3FCB-B7FB-0438-F53FF4CE33A5}"/>
              </a:ext>
            </a:extLst>
          </p:cNvPr>
          <p:cNvSpPr txBox="1"/>
          <p:nvPr/>
        </p:nvSpPr>
        <p:spPr>
          <a:xfrm>
            <a:off x="1152535" y="3833260"/>
            <a:ext cx="10302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solidFill>
                  <a:srgbClr val="3E2F12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</a:rPr>
              <a:t>キャラクターの</a:t>
            </a:r>
            <a:r>
              <a:rPr lang="ja-JP" altLang="en-US" sz="3200" b="1" dirty="0">
                <a:solidFill>
                  <a:srgbClr val="FFEAB9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</a:rPr>
              <a:t>追加実装</a:t>
            </a:r>
            <a:r>
              <a:rPr lang="ja-JP" altLang="en-US" sz="3200" b="1" dirty="0">
                <a:solidFill>
                  <a:srgbClr val="3E2F12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</a:rPr>
              <a:t>、ステージの</a:t>
            </a:r>
            <a:r>
              <a:rPr lang="ja-JP" altLang="en-US" sz="3200" b="1" dirty="0">
                <a:solidFill>
                  <a:srgbClr val="FFEAB9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</a:rPr>
              <a:t>追加実装</a:t>
            </a:r>
            <a:r>
              <a:rPr lang="ja-JP" altLang="en-US" sz="3200" b="1" dirty="0">
                <a:solidFill>
                  <a:srgbClr val="3E2F12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</a:rPr>
              <a:t>が容易</a:t>
            </a:r>
            <a:endParaRPr lang="en-US" altLang="ja-JP" sz="3200" b="1" dirty="0">
              <a:solidFill>
                <a:srgbClr val="3E2F12"/>
              </a:solidFill>
              <a:latin typeface="源ノ角ゴシック Medium" panose="020B0600000000000000" pitchFamily="34" charset="-128"/>
              <a:ea typeface="源ノ角ゴシック Medium" panose="020B0600000000000000" pitchFamily="34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DF7B193-A18B-70B2-D92D-5B1A0700C9E3}"/>
              </a:ext>
            </a:extLst>
          </p:cNvPr>
          <p:cNvSpPr txBox="1"/>
          <p:nvPr/>
        </p:nvSpPr>
        <p:spPr>
          <a:xfrm>
            <a:off x="746011" y="4932495"/>
            <a:ext cx="5715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solidFill>
                  <a:srgbClr val="3E2F12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</a:rPr>
              <a:t>③キャラクターのアニメーション</a:t>
            </a:r>
            <a:endParaRPr lang="en-US" altLang="ja-JP" sz="2800" b="1" dirty="0">
              <a:solidFill>
                <a:srgbClr val="3E2F12"/>
              </a:solidFill>
              <a:latin typeface="源ノ角ゴシック Medium" panose="020B0600000000000000" pitchFamily="34" charset="-128"/>
              <a:ea typeface="源ノ角ゴシック Medium" panose="020B0600000000000000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E65A2C3-A4F4-56E2-EEC1-68EA16727B34}"/>
              </a:ext>
            </a:extLst>
          </p:cNvPr>
          <p:cNvSpPr txBox="1"/>
          <p:nvPr/>
        </p:nvSpPr>
        <p:spPr>
          <a:xfrm>
            <a:off x="1152535" y="5677787"/>
            <a:ext cx="90380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solidFill>
                  <a:srgbClr val="3E2F12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</a:rPr>
              <a:t>アニメーション部分も</a:t>
            </a:r>
            <a:r>
              <a:rPr lang="ja-JP" altLang="en-US" sz="3200" b="1" dirty="0">
                <a:solidFill>
                  <a:srgbClr val="FFEAB9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</a:rPr>
              <a:t>すべて手書き</a:t>
            </a:r>
            <a:r>
              <a:rPr lang="ja-JP" altLang="en-US" sz="3200" b="1" dirty="0">
                <a:solidFill>
                  <a:srgbClr val="3E2F12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</a:rPr>
              <a:t>で作成した</a:t>
            </a:r>
            <a:endParaRPr lang="en-US" altLang="ja-JP" sz="3200" b="1" dirty="0">
              <a:solidFill>
                <a:srgbClr val="3E2F12"/>
              </a:solidFill>
              <a:latin typeface="源ノ角ゴシック Medium" panose="020B0600000000000000" pitchFamily="34" charset="-128"/>
              <a:ea typeface="源ノ角ゴシック Medium" panose="020B06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40310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7AF1CCD-534D-3641-4A09-E88E879FD94A}"/>
              </a:ext>
            </a:extLst>
          </p:cNvPr>
          <p:cNvSpPr txBox="1"/>
          <p:nvPr/>
        </p:nvSpPr>
        <p:spPr>
          <a:xfrm>
            <a:off x="269615" y="362835"/>
            <a:ext cx="3135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200" b="1" dirty="0">
                <a:solidFill>
                  <a:srgbClr val="3E2F12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</a:rPr>
              <a:t>成果物について</a:t>
            </a:r>
            <a:endParaRPr lang="en-US" altLang="ja-JP" sz="3200" b="1" dirty="0">
              <a:solidFill>
                <a:srgbClr val="3E2F12"/>
              </a:solidFill>
              <a:latin typeface="源ノ角ゴシック Medium" panose="020B0600000000000000" pitchFamily="34" charset="-128"/>
              <a:ea typeface="源ノ角ゴシック Medium" panose="020B0600000000000000" pitchFamily="34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43A55E9-A116-7BF8-9CCF-1E0814536C5C}"/>
              </a:ext>
            </a:extLst>
          </p:cNvPr>
          <p:cNvSpPr txBox="1"/>
          <p:nvPr/>
        </p:nvSpPr>
        <p:spPr>
          <a:xfrm>
            <a:off x="11583403" y="6112183"/>
            <a:ext cx="389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solidFill>
                  <a:srgbClr val="3E2F12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  <a:cs typeface="いろはマル Light" panose="020B0003020203020207" pitchFamily="50" charset="-128"/>
              </a:rPr>
              <a:t>5</a:t>
            </a:r>
            <a:endParaRPr kumimoji="1" lang="ja-JP" altLang="en-US" sz="2800" dirty="0">
              <a:solidFill>
                <a:srgbClr val="3E2F12"/>
              </a:solidFill>
              <a:latin typeface="源ノ角ゴシック Medium" panose="020B0600000000000000" pitchFamily="34" charset="-128"/>
              <a:ea typeface="源ノ角ゴシック Medium" panose="020B0600000000000000" pitchFamily="34" charset="-128"/>
              <a:cs typeface="いろはマル Light" panose="020B0003020203020207" pitchFamily="50" charset="-128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D4FB806E-E28E-70ED-3C4E-BBFB1044A27F}"/>
              </a:ext>
            </a:extLst>
          </p:cNvPr>
          <p:cNvSpPr txBox="1"/>
          <p:nvPr/>
        </p:nvSpPr>
        <p:spPr>
          <a:xfrm>
            <a:off x="746014" y="1202795"/>
            <a:ext cx="3871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solidFill>
                  <a:srgbClr val="3E2F12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</a:rPr>
              <a:t>・作ろうと思った理由</a:t>
            </a:r>
            <a:endParaRPr lang="en-US" altLang="ja-JP" sz="2800" b="1" dirty="0">
              <a:solidFill>
                <a:srgbClr val="3E2F12"/>
              </a:solidFill>
              <a:latin typeface="源ノ角ゴシック Medium" panose="020B0600000000000000" pitchFamily="34" charset="-128"/>
              <a:ea typeface="源ノ角ゴシック Medium" panose="020B0600000000000000" pitchFamily="34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974A5F9-BA1F-B533-BC37-D262B4449D15}"/>
              </a:ext>
            </a:extLst>
          </p:cNvPr>
          <p:cNvSpPr txBox="1"/>
          <p:nvPr/>
        </p:nvSpPr>
        <p:spPr>
          <a:xfrm>
            <a:off x="1381014" y="2010850"/>
            <a:ext cx="48221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solidFill>
                  <a:srgbClr val="FFEAB9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</a:rPr>
              <a:t>ゲームが好きだから！！</a:t>
            </a:r>
            <a:endParaRPr lang="en-US" altLang="ja-JP" sz="3200" b="1" dirty="0">
              <a:solidFill>
                <a:srgbClr val="FFEAB9"/>
              </a:solidFill>
              <a:latin typeface="源ノ角ゴシック Medium" panose="020B0600000000000000" pitchFamily="34" charset="-128"/>
              <a:ea typeface="源ノ角ゴシック Medium" panose="020B0600000000000000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AD7DCF7-FF25-C85B-3079-E6527CA6860E}"/>
              </a:ext>
            </a:extLst>
          </p:cNvPr>
          <p:cNvSpPr txBox="1"/>
          <p:nvPr/>
        </p:nvSpPr>
        <p:spPr>
          <a:xfrm>
            <a:off x="746013" y="4148076"/>
            <a:ext cx="3871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solidFill>
                  <a:srgbClr val="3E2F12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</a:rPr>
              <a:t>・どのように作ったか</a:t>
            </a:r>
            <a:endParaRPr lang="en-US" altLang="ja-JP" sz="2800" b="1" dirty="0">
              <a:solidFill>
                <a:srgbClr val="3E2F12"/>
              </a:solidFill>
              <a:latin typeface="源ノ角ゴシック Medium" panose="020B0600000000000000" pitchFamily="34" charset="-128"/>
              <a:ea typeface="源ノ角ゴシック Medium" panose="020B0600000000000000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CA42330-9E25-9830-81A0-2FA47DC849B9}"/>
              </a:ext>
            </a:extLst>
          </p:cNvPr>
          <p:cNvSpPr txBox="1"/>
          <p:nvPr/>
        </p:nvSpPr>
        <p:spPr>
          <a:xfrm>
            <a:off x="1381014" y="2844225"/>
            <a:ext cx="86164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solidFill>
                  <a:srgbClr val="FFEAB9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</a:rPr>
              <a:t>好きな事は享受する側でなく作る側でいたい</a:t>
            </a:r>
            <a:endParaRPr lang="en-US" altLang="ja-JP" sz="3200" b="1" dirty="0">
              <a:solidFill>
                <a:srgbClr val="FFEAB9"/>
              </a:solidFill>
              <a:latin typeface="源ノ角ゴシック Medium" panose="020B0600000000000000" pitchFamily="34" charset="-128"/>
              <a:ea typeface="源ノ角ゴシック Medium" panose="020B0600000000000000" pitchFamily="34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BFCF4D-7459-F88F-497F-713E3CD1339B}"/>
              </a:ext>
            </a:extLst>
          </p:cNvPr>
          <p:cNvSpPr txBox="1"/>
          <p:nvPr/>
        </p:nvSpPr>
        <p:spPr>
          <a:xfrm>
            <a:off x="1381013" y="4805597"/>
            <a:ext cx="9459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solidFill>
                  <a:srgbClr val="FFEAB9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</a:rPr>
              <a:t>グローバルゲームジャムの参加者のコードを読む</a:t>
            </a:r>
            <a:endParaRPr lang="en-US" altLang="ja-JP" sz="3200" b="1" dirty="0">
              <a:solidFill>
                <a:srgbClr val="FFEAB9"/>
              </a:solidFill>
              <a:latin typeface="源ノ角ゴシック Medium" panose="020B0600000000000000" pitchFamily="34" charset="-128"/>
              <a:ea typeface="源ノ角ゴシック Medium" panose="020B0600000000000000" pitchFamily="34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2D63B2-F67A-B491-BEAA-7A5F39E8C71E}"/>
              </a:ext>
            </a:extLst>
          </p:cNvPr>
          <p:cNvSpPr txBox="1"/>
          <p:nvPr/>
        </p:nvSpPr>
        <p:spPr>
          <a:xfrm>
            <a:off x="1366179" y="5543813"/>
            <a:ext cx="3978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solidFill>
                  <a:srgbClr val="FFEAB9"/>
                </a:solidFill>
                <a:latin typeface="源ノ角ゴシック Medium" panose="020B0600000000000000" pitchFamily="34" charset="-128"/>
                <a:ea typeface="源ノ角ゴシック Medium" panose="020B0600000000000000" pitchFamily="34" charset="-128"/>
              </a:rPr>
              <a:t>とにかく手を動かす</a:t>
            </a:r>
            <a:endParaRPr lang="en-US" altLang="ja-JP" sz="3200" b="1" dirty="0">
              <a:solidFill>
                <a:srgbClr val="FFEAB9"/>
              </a:solidFill>
              <a:latin typeface="源ノ角ゴシック Medium" panose="020B0600000000000000" pitchFamily="34" charset="-128"/>
              <a:ea typeface="源ノ角ゴシック Medium" panose="020B06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3865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683</TotalTime>
  <Words>206</Words>
  <Application>Microsoft Office PowerPoint</Application>
  <PresentationFormat>ワイド画面</PresentationFormat>
  <Paragraphs>36</Paragraphs>
  <Slides>6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1" baseType="lpstr">
      <vt:lpstr>源ノ角ゴシック Medium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春口　拓人</dc:creator>
  <cp:lastModifiedBy>春口　拓人</cp:lastModifiedBy>
  <cp:revision>23</cp:revision>
  <dcterms:created xsi:type="dcterms:W3CDTF">2023-03-25T06:17:42Z</dcterms:created>
  <dcterms:modified xsi:type="dcterms:W3CDTF">2023-04-17T10:05:51Z</dcterms:modified>
</cp:coreProperties>
</file>